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5"/>
  </p:notesMasterIdLst>
  <p:sldIdLst>
    <p:sldId id="256" r:id="rId2"/>
    <p:sldId id="257" r:id="rId3"/>
    <p:sldId id="258" r:id="rId4"/>
    <p:sldId id="259" r:id="rId5"/>
    <p:sldId id="262" r:id="rId6"/>
    <p:sldId id="260" r:id="rId7"/>
    <p:sldId id="261" r:id="rId8"/>
    <p:sldId id="263" r:id="rId9"/>
    <p:sldId id="264" r:id="rId10"/>
    <p:sldId id="265" r:id="rId11"/>
    <p:sldId id="266" r:id="rId12"/>
    <p:sldId id="267" r:id="rId13"/>
    <p:sldId id="268"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326" autoAdjust="0"/>
  </p:normalViewPr>
  <p:slideViewPr>
    <p:cSldViewPr>
      <p:cViewPr varScale="1">
        <p:scale>
          <a:sx n="62" d="100"/>
          <a:sy n="62" d="100"/>
        </p:scale>
        <p:origin x="-1596"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2EE0FA-1433-4489-BF56-95B64EBD67E6}" type="datetimeFigureOut">
              <a:rPr lang="en-US" smtClean="0"/>
              <a:t>8/31/2021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C13329E-7E8F-4C86-84C1-B8552AE7CB47}" type="slidenum">
              <a:rPr lang="en-US" smtClean="0"/>
              <a:t>‹#›</a:t>
            </a:fld>
            <a:endParaRPr lang="en-US"/>
          </a:p>
        </p:txBody>
      </p:sp>
    </p:spTree>
    <p:extLst>
      <p:ext uri="{BB962C8B-B14F-4D97-AF65-F5344CB8AC3E}">
        <p14:creationId xmlns:p14="http://schemas.microsoft.com/office/powerpoint/2010/main" val="3822201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13329E-7E8F-4C86-84C1-B8552AE7CB47}" type="slidenum">
              <a:rPr lang="en-US" smtClean="0"/>
              <a:t>1</a:t>
            </a:fld>
            <a:endParaRPr lang="en-US"/>
          </a:p>
        </p:txBody>
      </p:sp>
    </p:spTree>
    <p:extLst>
      <p:ext uri="{BB962C8B-B14F-4D97-AF65-F5344CB8AC3E}">
        <p14:creationId xmlns:p14="http://schemas.microsoft.com/office/powerpoint/2010/main" val="1983852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Several steps will be followed in order to do budgeting for the project. These steps include breaking down the project into milestones and tasks, estimating the cost of each of the items in the task list, summation of the budget estimates for all the tasks and milestones, adding contingency and taxes to the already calculated budget and getting approval from the management. </a:t>
            </a:r>
          </a:p>
          <a:p>
            <a:endParaRPr lang="en-US" dirty="0"/>
          </a:p>
        </p:txBody>
      </p:sp>
      <p:sp>
        <p:nvSpPr>
          <p:cNvPr id="4" name="Slide Number Placeholder 3"/>
          <p:cNvSpPr>
            <a:spLocks noGrp="1"/>
          </p:cNvSpPr>
          <p:nvPr>
            <p:ph type="sldNum" sz="quarter" idx="10"/>
          </p:nvPr>
        </p:nvSpPr>
        <p:spPr/>
        <p:txBody>
          <a:bodyPr/>
          <a:lstStyle/>
          <a:p>
            <a:fld id="{8C13329E-7E8F-4C86-84C1-B8552AE7CB47}" type="slidenum">
              <a:rPr lang="en-US" smtClean="0"/>
              <a:t>11</a:t>
            </a:fld>
            <a:endParaRPr lang="en-US"/>
          </a:p>
        </p:txBody>
      </p:sp>
    </p:spTree>
    <p:extLst>
      <p:ext uri="{BB962C8B-B14F-4D97-AF65-F5344CB8AC3E}">
        <p14:creationId xmlns:p14="http://schemas.microsoft.com/office/powerpoint/2010/main" val="11775674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final report of the project will comprise of various sections such as an abstract, the background of the project, milestones achieved, budget of the project, risks faced during the project completion, actions and decisions, the contact details of various individuals involved in the development of the project and the final summary of the whole project. </a:t>
            </a:r>
          </a:p>
          <a:p>
            <a:endParaRPr lang="en-US" dirty="0"/>
          </a:p>
        </p:txBody>
      </p:sp>
      <p:sp>
        <p:nvSpPr>
          <p:cNvPr id="4" name="Slide Number Placeholder 3"/>
          <p:cNvSpPr>
            <a:spLocks noGrp="1"/>
          </p:cNvSpPr>
          <p:nvPr>
            <p:ph type="sldNum" sz="quarter" idx="10"/>
          </p:nvPr>
        </p:nvSpPr>
        <p:spPr/>
        <p:txBody>
          <a:bodyPr/>
          <a:lstStyle/>
          <a:p>
            <a:fld id="{8C13329E-7E8F-4C86-84C1-B8552AE7CB47}" type="slidenum">
              <a:rPr lang="en-US" smtClean="0"/>
              <a:t>12</a:t>
            </a:fld>
            <a:endParaRPr lang="en-US"/>
          </a:p>
        </p:txBody>
      </p:sp>
    </p:spTree>
    <p:extLst>
      <p:ext uri="{BB962C8B-B14F-4D97-AF65-F5344CB8AC3E}">
        <p14:creationId xmlns:p14="http://schemas.microsoft.com/office/powerpoint/2010/main" val="18455928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project is on car production process. It will entail manufacturing of a car using the same strategy employed by the Toyota company. One of the strategies that will be employed in the process is </a:t>
            </a:r>
            <a:r>
              <a:rPr lang="en-US" dirty="0"/>
              <a:t>quality control.</a:t>
            </a:r>
            <a:r>
              <a:rPr lang="en-US" baseline="0" dirty="0"/>
              <a:t> </a:t>
            </a:r>
            <a:endParaRPr lang="en-US" dirty="0"/>
          </a:p>
        </p:txBody>
      </p:sp>
      <p:sp>
        <p:nvSpPr>
          <p:cNvPr id="4" name="Slide Number Placeholder 3"/>
          <p:cNvSpPr>
            <a:spLocks noGrp="1"/>
          </p:cNvSpPr>
          <p:nvPr>
            <p:ph type="sldNum" sz="quarter" idx="10"/>
          </p:nvPr>
        </p:nvSpPr>
        <p:spPr/>
        <p:txBody>
          <a:bodyPr/>
          <a:lstStyle/>
          <a:p>
            <a:fld id="{8C13329E-7E8F-4C86-84C1-B8552AE7CB47}" type="slidenum">
              <a:rPr lang="en-US" smtClean="0"/>
              <a:t>2</a:t>
            </a:fld>
            <a:endParaRPr lang="en-US"/>
          </a:p>
        </p:txBody>
      </p:sp>
    </p:spTree>
    <p:extLst>
      <p:ext uri="{BB962C8B-B14F-4D97-AF65-F5344CB8AC3E}">
        <p14:creationId xmlns:p14="http://schemas.microsoft.com/office/powerpoint/2010/main" val="27160067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project manufacturing process tasks will include gathering the law materials, design &amp; engineering, manufacturing, </a:t>
            </a:r>
            <a:r>
              <a:rPr lang="en-GB" sz="1200" kern="1200" dirty="0">
                <a:solidFill>
                  <a:schemeClr val="tx1"/>
                </a:solidFill>
                <a:effectLst/>
                <a:latin typeface="+mn-lt"/>
                <a:ea typeface="+mn-ea"/>
                <a:cs typeface="+mn-cs"/>
              </a:rPr>
              <a:t>testing and quality assurance and launch. Also, each of these tasks will include a list of activities. </a:t>
            </a:r>
          </a:p>
          <a:p>
            <a:endParaRPr lang="en-US" dirty="0"/>
          </a:p>
        </p:txBody>
      </p:sp>
      <p:sp>
        <p:nvSpPr>
          <p:cNvPr id="4" name="Slide Number Placeholder 3"/>
          <p:cNvSpPr>
            <a:spLocks noGrp="1"/>
          </p:cNvSpPr>
          <p:nvPr>
            <p:ph type="sldNum" sz="quarter" idx="10"/>
          </p:nvPr>
        </p:nvSpPr>
        <p:spPr/>
        <p:txBody>
          <a:bodyPr/>
          <a:lstStyle/>
          <a:p>
            <a:fld id="{8C13329E-7E8F-4C86-84C1-B8552AE7CB47}" type="slidenum">
              <a:rPr lang="en-US" smtClean="0"/>
              <a:t>3</a:t>
            </a:fld>
            <a:endParaRPr lang="en-US"/>
          </a:p>
        </p:txBody>
      </p:sp>
    </p:spTree>
    <p:extLst>
      <p:ext uri="{BB962C8B-B14F-4D97-AF65-F5344CB8AC3E}">
        <p14:creationId xmlns:p14="http://schemas.microsoft.com/office/powerpoint/2010/main" val="30731347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 Gantt chart is one of the most popular as well as useful ways of showing tasks and event displayed against time (</a:t>
            </a:r>
            <a:r>
              <a:rPr lang="en-GB" sz="1200" kern="1200" dirty="0" err="1">
                <a:solidFill>
                  <a:schemeClr val="tx1"/>
                </a:solidFill>
                <a:effectLst/>
                <a:latin typeface="+mn-lt"/>
                <a:ea typeface="+mn-ea"/>
                <a:cs typeface="+mn-cs"/>
              </a:rPr>
              <a:t>Trojanowska</a:t>
            </a:r>
            <a:r>
              <a:rPr lang="en-GB" sz="1200" kern="1200" dirty="0">
                <a:solidFill>
                  <a:schemeClr val="tx1"/>
                </a:solidFill>
                <a:effectLst/>
                <a:latin typeface="+mn-lt"/>
                <a:ea typeface="+mn-ea"/>
                <a:cs typeface="+mn-cs"/>
              </a:rPr>
              <a:t> &amp; </a:t>
            </a:r>
            <a:r>
              <a:rPr lang="en-GB" sz="1200" kern="1200" dirty="0" err="1">
                <a:solidFill>
                  <a:schemeClr val="tx1"/>
                </a:solidFill>
                <a:effectLst/>
                <a:latin typeface="+mn-lt"/>
                <a:ea typeface="+mn-ea"/>
                <a:cs typeface="+mn-cs"/>
              </a:rPr>
              <a:t>Dostatni</a:t>
            </a:r>
            <a:r>
              <a:rPr lang="en-GB" sz="1200" kern="1200" dirty="0">
                <a:solidFill>
                  <a:schemeClr val="tx1"/>
                </a:solidFill>
                <a:effectLst/>
                <a:latin typeface="+mn-lt"/>
                <a:ea typeface="+mn-ea"/>
                <a:cs typeface="+mn-cs"/>
              </a:rPr>
              <a:t>, 2017). Along the top, the chart has a suitable time scale. On the other hand, on the left, the chart contains a list of activities or tasks to be done in project management. Each of the activities in the Gantt chart is represented by a bar (</a:t>
            </a:r>
            <a:r>
              <a:rPr lang="en-GB" sz="1200" kern="1200" dirty="0" err="1">
                <a:solidFill>
                  <a:schemeClr val="tx1"/>
                </a:solidFill>
                <a:effectLst/>
                <a:latin typeface="+mn-lt"/>
                <a:ea typeface="+mn-ea"/>
                <a:cs typeface="+mn-cs"/>
              </a:rPr>
              <a:t>Trojanowska</a:t>
            </a:r>
            <a:r>
              <a:rPr lang="en-GB" sz="1200" kern="1200" dirty="0">
                <a:solidFill>
                  <a:schemeClr val="tx1"/>
                </a:solidFill>
                <a:effectLst/>
                <a:latin typeface="+mn-lt"/>
                <a:ea typeface="+mn-ea"/>
                <a:cs typeface="+mn-cs"/>
              </a:rPr>
              <a:t> &amp; </a:t>
            </a:r>
            <a:r>
              <a:rPr lang="en-GB" sz="1200" kern="1200" dirty="0" err="1">
                <a:solidFill>
                  <a:schemeClr val="tx1"/>
                </a:solidFill>
                <a:effectLst/>
                <a:latin typeface="+mn-lt"/>
                <a:ea typeface="+mn-ea"/>
                <a:cs typeface="+mn-cs"/>
              </a:rPr>
              <a:t>Dostatni</a:t>
            </a:r>
            <a:r>
              <a:rPr lang="en-GB" sz="1200" kern="1200" dirty="0">
                <a:solidFill>
                  <a:schemeClr val="tx1"/>
                </a:solidFill>
                <a:effectLst/>
                <a:latin typeface="+mn-lt"/>
                <a:ea typeface="+mn-ea"/>
                <a:cs typeface="+mn-cs"/>
              </a:rPr>
              <a:t>, 2017). It is important to note that the length of the bar reflects the start date, the duration as well as the end of the activity. </a:t>
            </a:r>
          </a:p>
        </p:txBody>
      </p:sp>
      <p:sp>
        <p:nvSpPr>
          <p:cNvPr id="4" name="Slide Number Placeholder 3"/>
          <p:cNvSpPr>
            <a:spLocks noGrp="1"/>
          </p:cNvSpPr>
          <p:nvPr>
            <p:ph type="sldNum" sz="quarter" idx="10"/>
          </p:nvPr>
        </p:nvSpPr>
        <p:spPr/>
        <p:txBody>
          <a:bodyPr/>
          <a:lstStyle/>
          <a:p>
            <a:fld id="{8C13329E-7E8F-4C86-84C1-B8552AE7CB47}" type="slidenum">
              <a:rPr lang="en-US" smtClean="0"/>
              <a:t>4</a:t>
            </a:fld>
            <a:endParaRPr lang="en-US"/>
          </a:p>
        </p:txBody>
      </p:sp>
    </p:spTree>
    <p:extLst>
      <p:ext uri="{BB962C8B-B14F-4D97-AF65-F5344CB8AC3E}">
        <p14:creationId xmlns:p14="http://schemas.microsoft.com/office/powerpoint/2010/main" val="15450426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meetings will be engaging. The meetings will encourage involvement from the attendees. Also, the leader will encourage the audience to capture their imagination as well as keep attention to areas where most needs to be accomplished.  Also, during the meetings, the attendees will be required to take notes for future reference. The notes that will be collected will include notes about what went right, what went right and the feedback from different project stakeholders. </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8C13329E-7E8F-4C86-84C1-B8552AE7CB47}" type="slidenum">
              <a:rPr lang="en-US" smtClean="0"/>
              <a:t>6</a:t>
            </a:fld>
            <a:endParaRPr lang="en-US"/>
          </a:p>
        </p:txBody>
      </p:sp>
    </p:spTree>
    <p:extLst>
      <p:ext uri="{BB962C8B-B14F-4D97-AF65-F5344CB8AC3E}">
        <p14:creationId xmlns:p14="http://schemas.microsoft.com/office/powerpoint/2010/main" val="6729241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It is important to note that meeting rhythm or meeting cadence plays an important role in the effective implementation or execution of project. Also, the project cadence is important since it sets the foundation for communicating the projects strategic priorities. Also, it ensures that every individual is aligned and updated on the progress of the project and the completion of different project deliverables. Besides, it helps in creating a culture of accountability, transparency, and feedback.</a:t>
            </a:r>
          </a:p>
          <a:p>
            <a:endParaRPr lang="en-US" dirty="0"/>
          </a:p>
          <a:p>
            <a:endParaRPr lang="en-US" dirty="0"/>
          </a:p>
        </p:txBody>
      </p:sp>
      <p:sp>
        <p:nvSpPr>
          <p:cNvPr id="4" name="Slide Number Placeholder 3"/>
          <p:cNvSpPr>
            <a:spLocks noGrp="1"/>
          </p:cNvSpPr>
          <p:nvPr>
            <p:ph type="sldNum" sz="quarter" idx="10"/>
          </p:nvPr>
        </p:nvSpPr>
        <p:spPr/>
        <p:txBody>
          <a:bodyPr/>
          <a:lstStyle/>
          <a:p>
            <a:fld id="{8C13329E-7E8F-4C86-84C1-B8552AE7CB47}" type="slidenum">
              <a:rPr lang="en-US" smtClean="0"/>
              <a:t>7</a:t>
            </a:fld>
            <a:endParaRPr lang="en-US"/>
          </a:p>
        </p:txBody>
      </p:sp>
    </p:spTree>
    <p:extLst>
      <p:ext uri="{BB962C8B-B14F-4D97-AF65-F5344CB8AC3E}">
        <p14:creationId xmlns:p14="http://schemas.microsoft.com/office/powerpoint/2010/main" val="11775674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Since the customer provided the requirements for the design and manufacturing of the car, she is in a better position to determine whether the design and manufacturing of the car was successful. This will be determined by the customer satisfaction score. The score the customers will grant the car will help the company in determining whether it executed the design needs of the customer with perfection. </a:t>
            </a:r>
          </a:p>
          <a:p>
            <a:endParaRPr lang="en-US" dirty="0"/>
          </a:p>
        </p:txBody>
      </p:sp>
      <p:sp>
        <p:nvSpPr>
          <p:cNvPr id="4" name="Slide Number Placeholder 3"/>
          <p:cNvSpPr>
            <a:spLocks noGrp="1"/>
          </p:cNvSpPr>
          <p:nvPr>
            <p:ph type="sldNum" sz="quarter" idx="10"/>
          </p:nvPr>
        </p:nvSpPr>
        <p:spPr/>
        <p:txBody>
          <a:bodyPr/>
          <a:lstStyle/>
          <a:p>
            <a:fld id="{8C13329E-7E8F-4C86-84C1-B8552AE7CB47}" type="slidenum">
              <a:rPr lang="en-US" smtClean="0"/>
              <a:t>8</a:t>
            </a:fld>
            <a:endParaRPr lang="en-US"/>
          </a:p>
        </p:txBody>
      </p:sp>
    </p:spTree>
    <p:extLst>
      <p:ext uri="{BB962C8B-B14F-4D97-AF65-F5344CB8AC3E}">
        <p14:creationId xmlns:p14="http://schemas.microsoft.com/office/powerpoint/2010/main" val="11775674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There are several benefits of ROI. One of the benefits of ROI is that it is a better measure of profitability. ROI relates net income from the product to investments (</a:t>
            </a:r>
            <a:r>
              <a:rPr lang="en-GB" sz="1200" kern="1200" dirty="0" err="1">
                <a:solidFill>
                  <a:schemeClr val="tx1"/>
                </a:solidFill>
                <a:effectLst/>
                <a:latin typeface="+mn-lt"/>
                <a:ea typeface="+mn-ea"/>
                <a:cs typeface="+mn-cs"/>
              </a:rPr>
              <a:t>Walasek</a:t>
            </a:r>
            <a:r>
              <a:rPr lang="en-GB" sz="1200" kern="1200" dirty="0">
                <a:solidFill>
                  <a:schemeClr val="tx1"/>
                </a:solidFill>
                <a:effectLst/>
                <a:latin typeface="+mn-lt"/>
                <a:ea typeface="+mn-ea"/>
                <a:cs typeface="+mn-cs"/>
              </a:rPr>
              <a:t> &amp; </a:t>
            </a:r>
            <a:r>
              <a:rPr lang="en-GB" sz="1200" kern="1200" dirty="0" err="1">
                <a:solidFill>
                  <a:schemeClr val="tx1"/>
                </a:solidFill>
                <a:effectLst/>
                <a:latin typeface="+mn-lt"/>
                <a:ea typeface="+mn-ea"/>
                <a:cs typeface="+mn-cs"/>
              </a:rPr>
              <a:t>Barszcz</a:t>
            </a:r>
            <a:r>
              <a:rPr lang="en-GB" sz="1200" kern="1200" dirty="0">
                <a:solidFill>
                  <a:schemeClr val="tx1"/>
                </a:solidFill>
                <a:effectLst/>
                <a:latin typeface="+mn-lt"/>
                <a:ea typeface="+mn-ea"/>
                <a:cs typeface="+mn-cs"/>
              </a:rPr>
              <a:t>, 2017). This kind of cost benefit analysis is important since it helps managers in finding out the rate of return that can be expected from diverse investment proposals. Also, it is exceptionally useful for measuring success over a long time (</a:t>
            </a:r>
            <a:r>
              <a:rPr lang="en-GB" sz="1200" kern="1200" dirty="0" err="1">
                <a:solidFill>
                  <a:schemeClr val="tx1"/>
                </a:solidFill>
                <a:effectLst/>
                <a:latin typeface="+mn-lt"/>
                <a:ea typeface="+mn-ea"/>
                <a:cs typeface="+mn-cs"/>
              </a:rPr>
              <a:t>Walasek</a:t>
            </a:r>
            <a:r>
              <a:rPr lang="en-GB" sz="1200" kern="1200" dirty="0">
                <a:solidFill>
                  <a:schemeClr val="tx1"/>
                </a:solidFill>
                <a:effectLst/>
                <a:latin typeface="+mn-lt"/>
                <a:ea typeface="+mn-ea"/>
                <a:cs typeface="+mn-cs"/>
              </a:rPr>
              <a:t> &amp; </a:t>
            </a:r>
            <a:r>
              <a:rPr lang="en-GB" sz="1200" kern="1200" dirty="0" err="1">
                <a:solidFill>
                  <a:schemeClr val="tx1"/>
                </a:solidFill>
                <a:effectLst/>
                <a:latin typeface="+mn-lt"/>
                <a:ea typeface="+mn-ea"/>
                <a:cs typeface="+mn-cs"/>
              </a:rPr>
              <a:t>Barszcz</a:t>
            </a:r>
            <a:r>
              <a:rPr lang="en-GB" sz="1200" kern="1200" dirty="0">
                <a:solidFill>
                  <a:schemeClr val="tx1"/>
                </a:solidFill>
                <a:effectLst/>
                <a:latin typeface="+mn-lt"/>
                <a:ea typeface="+mn-ea"/>
                <a:cs typeface="+mn-cs"/>
              </a:rPr>
              <a:t>, 2017).  </a:t>
            </a:r>
          </a:p>
          <a:p>
            <a:endParaRPr lang="en-US" dirty="0"/>
          </a:p>
        </p:txBody>
      </p:sp>
      <p:sp>
        <p:nvSpPr>
          <p:cNvPr id="4" name="Slide Number Placeholder 3"/>
          <p:cNvSpPr>
            <a:spLocks noGrp="1"/>
          </p:cNvSpPr>
          <p:nvPr>
            <p:ph type="sldNum" sz="quarter" idx="10"/>
          </p:nvPr>
        </p:nvSpPr>
        <p:spPr/>
        <p:txBody>
          <a:bodyPr/>
          <a:lstStyle/>
          <a:p>
            <a:fld id="{8C13329E-7E8F-4C86-84C1-B8552AE7CB47}" type="slidenum">
              <a:rPr lang="en-US" smtClean="0"/>
              <a:t>9</a:t>
            </a:fld>
            <a:endParaRPr lang="en-US"/>
          </a:p>
        </p:txBody>
      </p:sp>
    </p:spTree>
    <p:extLst>
      <p:ext uri="{BB962C8B-B14F-4D97-AF65-F5344CB8AC3E}">
        <p14:creationId xmlns:p14="http://schemas.microsoft.com/office/powerpoint/2010/main" val="11775674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Gross profit margin refers to a metric used by analysts for purposes of assessing an organization’s financial health. It is used for calculating the amount of money that is left from the sales of a product after subtracting the cost of production (</a:t>
            </a:r>
            <a:r>
              <a:rPr lang="en-GB" sz="1200" kern="1200" dirty="0" err="1">
                <a:solidFill>
                  <a:schemeClr val="tx1"/>
                </a:solidFill>
                <a:effectLst/>
                <a:latin typeface="+mn-lt"/>
                <a:ea typeface="+mn-ea"/>
                <a:cs typeface="+mn-cs"/>
              </a:rPr>
              <a:t>Nariswari</a:t>
            </a:r>
            <a:r>
              <a:rPr lang="en-GB" sz="1200" kern="1200" dirty="0">
                <a:solidFill>
                  <a:schemeClr val="tx1"/>
                </a:solidFill>
                <a:effectLst/>
                <a:latin typeface="+mn-lt"/>
                <a:ea typeface="+mn-ea"/>
                <a:cs typeface="+mn-cs"/>
              </a:rPr>
              <a:t> &amp; </a:t>
            </a:r>
            <a:r>
              <a:rPr lang="en-GB" sz="1200" kern="1200" dirty="0" err="1">
                <a:solidFill>
                  <a:schemeClr val="tx1"/>
                </a:solidFill>
                <a:effectLst/>
                <a:latin typeface="+mn-lt"/>
                <a:ea typeface="+mn-ea"/>
                <a:cs typeface="+mn-cs"/>
              </a:rPr>
              <a:t>Nugraha</a:t>
            </a:r>
            <a:r>
              <a:rPr lang="en-GB" sz="1200" kern="1200" dirty="0">
                <a:solidFill>
                  <a:schemeClr val="tx1"/>
                </a:solidFill>
                <a:effectLst/>
                <a:latin typeface="+mn-lt"/>
                <a:ea typeface="+mn-ea"/>
                <a:cs typeface="+mn-cs"/>
              </a:rPr>
              <a:t>, 2020). The cost gross profit margin for this project will be calculated by taking the total revenue minus the cost of production and dividing the difference by the overall revenue. The gross margin outcome will be multiplied by 100 in order to present the figure in the form of a percentage.</a:t>
            </a:r>
          </a:p>
          <a:p>
            <a:endParaRPr lang="en-US" dirty="0"/>
          </a:p>
        </p:txBody>
      </p:sp>
      <p:sp>
        <p:nvSpPr>
          <p:cNvPr id="4" name="Slide Number Placeholder 3"/>
          <p:cNvSpPr>
            <a:spLocks noGrp="1"/>
          </p:cNvSpPr>
          <p:nvPr>
            <p:ph type="sldNum" sz="quarter" idx="10"/>
          </p:nvPr>
        </p:nvSpPr>
        <p:spPr/>
        <p:txBody>
          <a:bodyPr/>
          <a:lstStyle/>
          <a:p>
            <a:fld id="{8C13329E-7E8F-4C86-84C1-B8552AE7CB47}" type="slidenum">
              <a:rPr lang="en-US" smtClean="0"/>
              <a:t>10</a:t>
            </a:fld>
            <a:endParaRPr lang="en-US"/>
          </a:p>
        </p:txBody>
      </p:sp>
    </p:spTree>
    <p:extLst>
      <p:ext uri="{BB962C8B-B14F-4D97-AF65-F5344CB8AC3E}">
        <p14:creationId xmlns:p14="http://schemas.microsoft.com/office/powerpoint/2010/main" val="11775674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199A6AE-6068-489D-A7D6-D160468504ED}" type="datetimeFigureOut">
              <a:rPr lang="en-US" smtClean="0"/>
              <a:t>8/31/2021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0E6A53-385C-4EBF-A19C-5F460E34A3EA}" type="slidenum">
              <a:rPr lang="en-US" smtClean="0"/>
              <a:t>‹#›</a:t>
            </a:fld>
            <a:endParaRPr lang="en-US"/>
          </a:p>
        </p:txBody>
      </p:sp>
    </p:spTree>
    <p:extLst>
      <p:ext uri="{BB962C8B-B14F-4D97-AF65-F5344CB8AC3E}">
        <p14:creationId xmlns:p14="http://schemas.microsoft.com/office/powerpoint/2010/main" val="40402880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199A6AE-6068-489D-A7D6-D160468504ED}" type="datetimeFigureOut">
              <a:rPr lang="en-US" smtClean="0"/>
              <a:t>8/31/2021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0E6A53-385C-4EBF-A19C-5F460E34A3EA}" type="slidenum">
              <a:rPr lang="en-US" smtClean="0"/>
              <a:t>‹#›</a:t>
            </a:fld>
            <a:endParaRPr lang="en-US"/>
          </a:p>
        </p:txBody>
      </p:sp>
    </p:spTree>
    <p:extLst>
      <p:ext uri="{BB962C8B-B14F-4D97-AF65-F5344CB8AC3E}">
        <p14:creationId xmlns:p14="http://schemas.microsoft.com/office/powerpoint/2010/main" val="39191057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199A6AE-6068-489D-A7D6-D160468504ED}" type="datetimeFigureOut">
              <a:rPr lang="en-US" smtClean="0"/>
              <a:t>8/31/2021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0E6A53-385C-4EBF-A19C-5F460E34A3EA}" type="slidenum">
              <a:rPr lang="en-US" smtClean="0"/>
              <a:t>‹#›</a:t>
            </a:fld>
            <a:endParaRPr lang="en-US"/>
          </a:p>
        </p:txBody>
      </p:sp>
    </p:spTree>
    <p:extLst>
      <p:ext uri="{BB962C8B-B14F-4D97-AF65-F5344CB8AC3E}">
        <p14:creationId xmlns:p14="http://schemas.microsoft.com/office/powerpoint/2010/main" val="40830425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199A6AE-6068-489D-A7D6-D160468504ED}" type="datetimeFigureOut">
              <a:rPr lang="en-US" smtClean="0"/>
              <a:t>8/31/2021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0E6A53-385C-4EBF-A19C-5F460E34A3EA}" type="slidenum">
              <a:rPr lang="en-US" smtClean="0"/>
              <a:t>‹#›</a:t>
            </a:fld>
            <a:endParaRPr lang="en-US"/>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17206378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199A6AE-6068-489D-A7D6-D160468504ED}" type="datetimeFigureOut">
              <a:rPr lang="en-US" smtClean="0"/>
              <a:t>8/31/2021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0E6A53-385C-4EBF-A19C-5F460E34A3EA}" type="slidenum">
              <a:rPr lang="en-US" smtClean="0"/>
              <a:t>‹#›</a:t>
            </a:fld>
            <a:endParaRPr lang="en-US"/>
          </a:p>
        </p:txBody>
      </p:sp>
    </p:spTree>
    <p:extLst>
      <p:ext uri="{BB962C8B-B14F-4D97-AF65-F5344CB8AC3E}">
        <p14:creationId xmlns:p14="http://schemas.microsoft.com/office/powerpoint/2010/main" val="37719682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199A6AE-6068-489D-A7D6-D160468504ED}" type="datetimeFigureOut">
              <a:rPr lang="en-US" smtClean="0"/>
              <a:t>8/31/2021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0E6A53-385C-4EBF-A19C-5F460E34A3EA}" type="slidenum">
              <a:rPr lang="en-US" smtClean="0"/>
              <a:t>‹#›</a:t>
            </a:fld>
            <a:endParaRPr lang="en-US"/>
          </a:p>
        </p:txBody>
      </p:sp>
    </p:spTree>
    <p:extLst>
      <p:ext uri="{BB962C8B-B14F-4D97-AF65-F5344CB8AC3E}">
        <p14:creationId xmlns:p14="http://schemas.microsoft.com/office/powerpoint/2010/main" val="24936568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199A6AE-6068-489D-A7D6-D160468504ED}" type="datetimeFigureOut">
              <a:rPr lang="en-US" smtClean="0"/>
              <a:t>8/31/2021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0E6A53-385C-4EBF-A19C-5F460E34A3EA}" type="slidenum">
              <a:rPr lang="en-US" smtClean="0"/>
              <a:t>‹#›</a:t>
            </a:fld>
            <a:endParaRPr lang="en-US"/>
          </a:p>
        </p:txBody>
      </p:sp>
    </p:spTree>
    <p:extLst>
      <p:ext uri="{BB962C8B-B14F-4D97-AF65-F5344CB8AC3E}">
        <p14:creationId xmlns:p14="http://schemas.microsoft.com/office/powerpoint/2010/main" val="18499690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199A6AE-6068-489D-A7D6-D160468504ED}" type="datetimeFigureOut">
              <a:rPr lang="en-US" smtClean="0"/>
              <a:t>8/31/2021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0E6A53-385C-4EBF-A19C-5F460E34A3EA}" type="slidenum">
              <a:rPr lang="en-US" smtClean="0"/>
              <a:t>‹#›</a:t>
            </a:fld>
            <a:endParaRPr lang="en-US"/>
          </a:p>
        </p:txBody>
      </p:sp>
    </p:spTree>
    <p:extLst>
      <p:ext uri="{BB962C8B-B14F-4D97-AF65-F5344CB8AC3E}">
        <p14:creationId xmlns:p14="http://schemas.microsoft.com/office/powerpoint/2010/main" val="33698742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199A6AE-6068-489D-A7D6-D160468504ED}" type="datetimeFigureOut">
              <a:rPr lang="en-US" smtClean="0"/>
              <a:t>8/31/2021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0E6A53-385C-4EBF-A19C-5F460E34A3EA}" type="slidenum">
              <a:rPr lang="en-US" smtClean="0"/>
              <a:t>‹#›</a:t>
            </a:fld>
            <a:endParaRPr lang="en-US"/>
          </a:p>
        </p:txBody>
      </p:sp>
    </p:spTree>
    <p:extLst>
      <p:ext uri="{BB962C8B-B14F-4D97-AF65-F5344CB8AC3E}">
        <p14:creationId xmlns:p14="http://schemas.microsoft.com/office/powerpoint/2010/main" val="4741548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4199A6AE-6068-489D-A7D6-D160468504ED}" type="datetimeFigureOut">
              <a:rPr lang="en-US" smtClean="0"/>
              <a:t>8/31/2021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0E6A53-385C-4EBF-A19C-5F460E34A3EA}" type="slidenum">
              <a:rPr lang="en-US" smtClean="0"/>
              <a:t>‹#›</a:t>
            </a:fld>
            <a:endParaRPr lang="en-US"/>
          </a:p>
        </p:txBody>
      </p:sp>
    </p:spTree>
    <p:extLst>
      <p:ext uri="{BB962C8B-B14F-4D97-AF65-F5344CB8AC3E}">
        <p14:creationId xmlns:p14="http://schemas.microsoft.com/office/powerpoint/2010/main" val="2091784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199A6AE-6068-489D-A7D6-D160468504ED}" type="datetimeFigureOut">
              <a:rPr lang="en-US" smtClean="0"/>
              <a:t>8/31/2021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0E6A53-385C-4EBF-A19C-5F460E34A3EA}" type="slidenum">
              <a:rPr lang="en-US" smtClean="0"/>
              <a:t>‹#›</a:t>
            </a:fld>
            <a:endParaRPr lang="en-US"/>
          </a:p>
        </p:txBody>
      </p:sp>
    </p:spTree>
    <p:extLst>
      <p:ext uri="{BB962C8B-B14F-4D97-AF65-F5344CB8AC3E}">
        <p14:creationId xmlns:p14="http://schemas.microsoft.com/office/powerpoint/2010/main" val="40217026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199A6AE-6068-489D-A7D6-D160468504ED}" type="datetimeFigureOut">
              <a:rPr lang="en-US" smtClean="0"/>
              <a:t>8/31/2021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0E6A53-385C-4EBF-A19C-5F460E34A3EA}" type="slidenum">
              <a:rPr lang="en-US" smtClean="0"/>
              <a:t>‹#›</a:t>
            </a:fld>
            <a:endParaRPr lang="en-US"/>
          </a:p>
        </p:txBody>
      </p:sp>
    </p:spTree>
    <p:extLst>
      <p:ext uri="{BB962C8B-B14F-4D97-AF65-F5344CB8AC3E}">
        <p14:creationId xmlns:p14="http://schemas.microsoft.com/office/powerpoint/2010/main" val="3044707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199A6AE-6068-489D-A7D6-D160468504ED}" type="datetimeFigureOut">
              <a:rPr lang="en-US" smtClean="0"/>
              <a:t>8/31/2021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20E6A53-385C-4EBF-A19C-5F460E34A3EA}" type="slidenum">
              <a:rPr lang="en-US" smtClean="0"/>
              <a:t>‹#›</a:t>
            </a:fld>
            <a:endParaRPr lang="en-US"/>
          </a:p>
        </p:txBody>
      </p:sp>
    </p:spTree>
    <p:extLst>
      <p:ext uri="{BB962C8B-B14F-4D97-AF65-F5344CB8AC3E}">
        <p14:creationId xmlns:p14="http://schemas.microsoft.com/office/powerpoint/2010/main" val="364040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199A6AE-6068-489D-A7D6-D160468504ED}" type="datetimeFigureOut">
              <a:rPr lang="en-US" smtClean="0"/>
              <a:t>8/31/2021</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D20E6A53-385C-4EBF-A19C-5F460E34A3EA}" type="slidenum">
              <a:rPr lang="en-US" smtClean="0"/>
              <a:t>‹#›</a:t>
            </a:fld>
            <a:endParaRPr lang="en-US"/>
          </a:p>
        </p:txBody>
      </p:sp>
    </p:spTree>
    <p:extLst>
      <p:ext uri="{BB962C8B-B14F-4D97-AF65-F5344CB8AC3E}">
        <p14:creationId xmlns:p14="http://schemas.microsoft.com/office/powerpoint/2010/main" val="34287612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199A6AE-6068-489D-A7D6-D160468504ED}" type="datetimeFigureOut">
              <a:rPr lang="en-US" smtClean="0"/>
              <a:t>8/31/2021</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D20E6A53-385C-4EBF-A19C-5F460E34A3EA}" type="slidenum">
              <a:rPr lang="en-US" smtClean="0"/>
              <a:t>‹#›</a:t>
            </a:fld>
            <a:endParaRPr lang="en-US"/>
          </a:p>
        </p:txBody>
      </p:sp>
    </p:spTree>
    <p:extLst>
      <p:ext uri="{BB962C8B-B14F-4D97-AF65-F5344CB8AC3E}">
        <p14:creationId xmlns:p14="http://schemas.microsoft.com/office/powerpoint/2010/main" val="408687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4199A6AE-6068-489D-A7D6-D160468504ED}" type="datetimeFigureOut">
              <a:rPr lang="en-US" smtClean="0"/>
              <a:t>8/31/2021</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D20E6A53-385C-4EBF-A19C-5F460E34A3EA}" type="slidenum">
              <a:rPr lang="en-US" smtClean="0"/>
              <a:t>‹#›</a:t>
            </a:fld>
            <a:endParaRPr lang="en-US"/>
          </a:p>
        </p:txBody>
      </p:sp>
    </p:spTree>
    <p:extLst>
      <p:ext uri="{BB962C8B-B14F-4D97-AF65-F5344CB8AC3E}">
        <p14:creationId xmlns:p14="http://schemas.microsoft.com/office/powerpoint/2010/main" val="1447236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199A6AE-6068-489D-A7D6-D160468504ED}" type="datetimeFigureOut">
              <a:rPr lang="en-US" smtClean="0"/>
              <a:t>8/31/2021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0E6A53-385C-4EBF-A19C-5F460E34A3EA}" type="slidenum">
              <a:rPr lang="en-US" smtClean="0"/>
              <a:t>‹#›</a:t>
            </a:fld>
            <a:endParaRPr lang="en-US"/>
          </a:p>
        </p:txBody>
      </p:sp>
    </p:spTree>
    <p:extLst>
      <p:ext uri="{BB962C8B-B14F-4D97-AF65-F5344CB8AC3E}">
        <p14:creationId xmlns:p14="http://schemas.microsoft.com/office/powerpoint/2010/main" val="14622031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199A6AE-6068-489D-A7D6-D160468504ED}" type="datetimeFigureOut">
              <a:rPr lang="en-US" smtClean="0"/>
              <a:t>8/31/2021</a:t>
            </a:fld>
            <a:endParaRPr lang="en-US"/>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D20E6A53-385C-4EBF-A19C-5F460E34A3EA}" type="slidenum">
              <a:rPr lang="en-US" smtClean="0"/>
              <a:t>‹#›</a:t>
            </a:fld>
            <a:endParaRPr lang="en-US"/>
          </a:p>
        </p:txBody>
      </p:sp>
    </p:spTree>
    <p:extLst>
      <p:ext uri="{BB962C8B-B14F-4D97-AF65-F5344CB8AC3E}">
        <p14:creationId xmlns:p14="http://schemas.microsoft.com/office/powerpoint/2010/main" val="3244405118"/>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7504" y="188640"/>
            <a:ext cx="9036496" cy="2547714"/>
          </a:xfrm>
        </p:spPr>
        <p:txBody>
          <a:bodyPr>
            <a:normAutofit/>
          </a:bodyPr>
          <a:lstStyle/>
          <a:p>
            <a:pPr algn="ctr"/>
            <a:r>
              <a:rPr lang="en-GB" sz="4800" dirty="0"/>
              <a:t>Application of  Project Management Tools to Car Manufacturing Project</a:t>
            </a:r>
            <a:endParaRPr lang="en-US" sz="4800" dirty="0"/>
          </a:p>
        </p:txBody>
      </p:sp>
      <p:sp>
        <p:nvSpPr>
          <p:cNvPr id="3" name="Subtitle 2"/>
          <p:cNvSpPr>
            <a:spLocks noGrp="1"/>
          </p:cNvSpPr>
          <p:nvPr>
            <p:ph type="subTitle" idx="1"/>
          </p:nvPr>
        </p:nvSpPr>
        <p:spPr>
          <a:xfrm>
            <a:off x="1475656" y="3212976"/>
            <a:ext cx="6400800" cy="2639144"/>
          </a:xfrm>
        </p:spPr>
        <p:txBody>
          <a:bodyPr>
            <a:normAutofit fontScale="92500" lnSpcReduction="10000"/>
          </a:bodyPr>
          <a:lstStyle/>
          <a:p>
            <a:pPr algn="ctr">
              <a:lnSpc>
                <a:spcPct val="200000"/>
              </a:lnSpc>
            </a:pPr>
            <a:r>
              <a:rPr lang="en-US" dirty="0">
                <a:solidFill>
                  <a:schemeClr val="tx1"/>
                </a:solidFill>
              </a:rPr>
              <a:t>Name</a:t>
            </a:r>
          </a:p>
          <a:p>
            <a:pPr algn="ctr">
              <a:lnSpc>
                <a:spcPct val="200000"/>
              </a:lnSpc>
            </a:pPr>
            <a:r>
              <a:rPr lang="en-US" dirty="0">
                <a:solidFill>
                  <a:schemeClr val="tx1"/>
                </a:solidFill>
              </a:rPr>
              <a:t>Institutions of affiliation </a:t>
            </a:r>
          </a:p>
          <a:p>
            <a:pPr algn="ctr">
              <a:lnSpc>
                <a:spcPct val="200000"/>
              </a:lnSpc>
            </a:pPr>
            <a:r>
              <a:rPr lang="en-US" dirty="0">
                <a:solidFill>
                  <a:schemeClr val="tx1"/>
                </a:solidFill>
              </a:rPr>
              <a:t>Course</a:t>
            </a:r>
          </a:p>
          <a:p>
            <a:pPr algn="ctr">
              <a:lnSpc>
                <a:spcPct val="200000"/>
              </a:lnSpc>
            </a:pPr>
            <a:r>
              <a:rPr lang="en-US" dirty="0">
                <a:solidFill>
                  <a:schemeClr val="tx1"/>
                </a:solidFill>
              </a:rPr>
              <a:t>Date </a:t>
            </a:r>
          </a:p>
        </p:txBody>
      </p:sp>
    </p:spTree>
    <p:extLst>
      <p:ext uri="{BB962C8B-B14F-4D97-AF65-F5344CB8AC3E}">
        <p14:creationId xmlns:p14="http://schemas.microsoft.com/office/powerpoint/2010/main" val="8842222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69776"/>
            <a:ext cx="8229600" cy="1143000"/>
          </a:xfrm>
        </p:spPr>
        <p:txBody>
          <a:bodyPr>
            <a:normAutofit fontScale="90000"/>
          </a:bodyPr>
          <a:lstStyle/>
          <a:p>
            <a:pPr algn="ctr"/>
            <a:r>
              <a:rPr lang="en-GB" b="1" dirty="0"/>
              <a:t>Metrics to measure the project’s success Cont..</a:t>
            </a:r>
            <a:endParaRPr lang="en-US" b="1" dirty="0"/>
          </a:p>
        </p:txBody>
      </p:sp>
      <p:sp>
        <p:nvSpPr>
          <p:cNvPr id="3" name="Content Placeholder 2"/>
          <p:cNvSpPr>
            <a:spLocks noGrp="1"/>
          </p:cNvSpPr>
          <p:nvPr>
            <p:ph idx="1"/>
          </p:nvPr>
        </p:nvSpPr>
        <p:spPr>
          <a:xfrm>
            <a:off x="251520" y="1628800"/>
            <a:ext cx="8640960" cy="5040560"/>
          </a:xfrm>
        </p:spPr>
        <p:txBody>
          <a:bodyPr>
            <a:normAutofit/>
          </a:bodyPr>
          <a:lstStyle/>
          <a:p>
            <a:pPr lvl="0">
              <a:lnSpc>
                <a:spcPct val="150000"/>
              </a:lnSpc>
              <a:buFont typeface="Wingdings" panose="05000000000000000000" pitchFamily="2" charset="2"/>
              <a:buChar char="Ø"/>
            </a:pPr>
            <a:r>
              <a:rPr lang="en-GB" b="1" dirty="0"/>
              <a:t>Productivity Time:  </a:t>
            </a:r>
            <a:r>
              <a:rPr lang="en-GB" dirty="0"/>
              <a:t>The project will be described  as success  if the time used for the production of the car is as was initially decided. The time should be  as little as possible </a:t>
            </a:r>
          </a:p>
          <a:p>
            <a:pPr lvl="0">
              <a:lnSpc>
                <a:spcPct val="150000"/>
              </a:lnSpc>
              <a:buFont typeface="Wingdings" panose="05000000000000000000" pitchFamily="2" charset="2"/>
              <a:buChar char="Ø"/>
            </a:pPr>
            <a:r>
              <a:rPr lang="en-GB" b="1" dirty="0"/>
              <a:t>Gross Profit Margin:  </a:t>
            </a:r>
            <a:r>
              <a:rPr lang="en-GB" dirty="0"/>
              <a:t>The car production project will be said to be successful if the gross profit from the sale of the car is high</a:t>
            </a:r>
            <a:endParaRPr lang="en-US" dirty="0"/>
          </a:p>
        </p:txBody>
      </p:sp>
    </p:spTree>
    <p:extLst>
      <p:ext uri="{BB962C8B-B14F-4D97-AF65-F5344CB8AC3E}">
        <p14:creationId xmlns:p14="http://schemas.microsoft.com/office/powerpoint/2010/main" val="14347298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88640"/>
            <a:ext cx="8640960" cy="1224136"/>
          </a:xfrm>
        </p:spPr>
        <p:txBody>
          <a:bodyPr>
            <a:noAutofit/>
          </a:bodyPr>
          <a:lstStyle/>
          <a:p>
            <a:pPr algn="ctr"/>
            <a:r>
              <a:rPr lang="en-GB" sz="4400" b="1" dirty="0"/>
              <a:t>Financial and budgetary considerations</a:t>
            </a:r>
            <a:endParaRPr lang="en-US" sz="4400" b="1" dirty="0"/>
          </a:p>
        </p:txBody>
      </p:sp>
      <p:sp>
        <p:nvSpPr>
          <p:cNvPr id="3" name="Content Placeholder 2"/>
          <p:cNvSpPr>
            <a:spLocks noGrp="1"/>
          </p:cNvSpPr>
          <p:nvPr>
            <p:ph idx="1"/>
          </p:nvPr>
        </p:nvSpPr>
        <p:spPr>
          <a:xfrm>
            <a:off x="251520" y="1628800"/>
            <a:ext cx="8712968" cy="5040560"/>
          </a:xfrm>
        </p:spPr>
        <p:txBody>
          <a:bodyPr>
            <a:normAutofit/>
          </a:bodyPr>
          <a:lstStyle/>
          <a:p>
            <a:pPr lvl="0">
              <a:lnSpc>
                <a:spcPct val="200000"/>
              </a:lnSpc>
              <a:buFont typeface="Wingdings" panose="05000000000000000000" pitchFamily="2" charset="2"/>
              <a:buChar char="ü"/>
            </a:pPr>
            <a:r>
              <a:rPr lang="en-US" dirty="0"/>
              <a:t>The budget of the car production  project will be determined by calculating all the inputs that will go into ensuring the successful production of the car</a:t>
            </a:r>
          </a:p>
          <a:p>
            <a:pPr lvl="0">
              <a:lnSpc>
                <a:spcPct val="200000"/>
              </a:lnSpc>
              <a:buFont typeface="Wingdings" panose="05000000000000000000" pitchFamily="2" charset="2"/>
              <a:buChar char="ü"/>
            </a:pPr>
            <a:r>
              <a:rPr lang="en-US" dirty="0"/>
              <a:t> The budget for the car production will be determined by the cost of the raw materials,  the total cost of the labor that will go into the car manufacturing process, and the cost of  other factors that will make the car production a success. </a:t>
            </a:r>
          </a:p>
        </p:txBody>
      </p:sp>
    </p:spTree>
    <p:extLst>
      <p:ext uri="{BB962C8B-B14F-4D97-AF65-F5344CB8AC3E}">
        <p14:creationId xmlns:p14="http://schemas.microsoft.com/office/powerpoint/2010/main" val="12966274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229600" cy="1143000"/>
          </a:xfrm>
        </p:spPr>
        <p:txBody>
          <a:bodyPr>
            <a:normAutofit fontScale="90000"/>
          </a:bodyPr>
          <a:lstStyle/>
          <a:p>
            <a:pPr algn="ctr"/>
            <a:r>
              <a:rPr lang="en-GB" b="1" dirty="0"/>
              <a:t>Description of the project reporting structure</a:t>
            </a:r>
            <a:endParaRPr lang="en-US" b="1" dirty="0"/>
          </a:p>
        </p:txBody>
      </p:sp>
      <p:sp>
        <p:nvSpPr>
          <p:cNvPr id="3" name="Content Placeholder 2"/>
          <p:cNvSpPr>
            <a:spLocks noGrp="1"/>
          </p:cNvSpPr>
          <p:nvPr>
            <p:ph idx="1"/>
          </p:nvPr>
        </p:nvSpPr>
        <p:spPr>
          <a:xfrm>
            <a:off x="323528" y="1628800"/>
            <a:ext cx="8496944" cy="4752528"/>
          </a:xfrm>
        </p:spPr>
        <p:txBody>
          <a:bodyPr>
            <a:noAutofit/>
          </a:bodyPr>
          <a:lstStyle/>
          <a:p>
            <a:pPr>
              <a:lnSpc>
                <a:spcPct val="220000"/>
              </a:lnSpc>
              <a:buFont typeface="Wingdings" panose="05000000000000000000" pitchFamily="2" charset="2"/>
              <a:buChar char="ü"/>
            </a:pPr>
            <a:r>
              <a:rPr lang="en-US" sz="2000" dirty="0"/>
              <a:t>The progress of the project will be recorded after every activity or task of the project </a:t>
            </a:r>
          </a:p>
          <a:p>
            <a:pPr>
              <a:lnSpc>
                <a:spcPct val="220000"/>
              </a:lnSpc>
              <a:buFont typeface="Wingdings" panose="05000000000000000000" pitchFamily="2" charset="2"/>
              <a:buChar char="ü"/>
            </a:pPr>
            <a:r>
              <a:rPr lang="en-US" sz="2000" dirty="0"/>
              <a:t>Also,  the progress of the completion of every project deliverable  will be recorded both during and after the completion of every deliverable </a:t>
            </a:r>
          </a:p>
          <a:p>
            <a:pPr>
              <a:lnSpc>
                <a:spcPct val="220000"/>
              </a:lnSpc>
              <a:buFont typeface="Wingdings" panose="05000000000000000000" pitchFamily="2" charset="2"/>
              <a:buChar char="ü"/>
            </a:pPr>
            <a:r>
              <a:rPr lang="en-US" sz="2000" dirty="0"/>
              <a:t>After the completion of the project, the records of all the project deliverables will  be combined to come up with the final report of the project </a:t>
            </a:r>
          </a:p>
        </p:txBody>
      </p:sp>
    </p:spTree>
    <p:extLst>
      <p:ext uri="{BB962C8B-B14F-4D97-AF65-F5344CB8AC3E}">
        <p14:creationId xmlns:p14="http://schemas.microsoft.com/office/powerpoint/2010/main" val="18012216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60648"/>
            <a:ext cx="8229600" cy="1143000"/>
          </a:xfrm>
        </p:spPr>
        <p:txBody>
          <a:bodyPr/>
          <a:lstStyle/>
          <a:p>
            <a:pPr algn="ctr"/>
            <a:r>
              <a:rPr lang="en-US" b="1" dirty="0"/>
              <a:t>References</a:t>
            </a:r>
          </a:p>
        </p:txBody>
      </p:sp>
      <p:sp>
        <p:nvSpPr>
          <p:cNvPr id="3" name="Content Placeholder 2"/>
          <p:cNvSpPr>
            <a:spLocks noGrp="1"/>
          </p:cNvSpPr>
          <p:nvPr>
            <p:ph idx="1"/>
          </p:nvPr>
        </p:nvSpPr>
        <p:spPr>
          <a:xfrm>
            <a:off x="457200" y="1484784"/>
            <a:ext cx="8507288" cy="4968552"/>
          </a:xfrm>
        </p:spPr>
        <p:txBody>
          <a:bodyPr>
            <a:normAutofit lnSpcReduction="10000"/>
          </a:bodyPr>
          <a:lstStyle/>
          <a:p>
            <a:r>
              <a:rPr lang="en-US" dirty="0"/>
              <a:t>Fernando, Y., Walters, T., Ismail, M. N., </a:t>
            </a:r>
            <a:r>
              <a:rPr lang="en-US" dirty="0" err="1"/>
              <a:t>Seo</a:t>
            </a:r>
            <a:r>
              <a:rPr lang="en-US" dirty="0"/>
              <a:t>, Y. W., &amp; </a:t>
            </a:r>
            <a:r>
              <a:rPr lang="en-US" dirty="0" err="1"/>
              <a:t>Kaimasu</a:t>
            </a:r>
            <a:r>
              <a:rPr lang="en-US" dirty="0"/>
              <a:t>, M. (2018). Managing project success using project risk and green supply chain management: A survey of automotive industry. </a:t>
            </a:r>
            <a:r>
              <a:rPr lang="en-US" i="1" dirty="0"/>
              <a:t>International Journal of Managing Projects in Business</a:t>
            </a:r>
            <a:r>
              <a:rPr lang="en-US" dirty="0"/>
              <a:t>.</a:t>
            </a:r>
          </a:p>
          <a:p>
            <a:r>
              <a:rPr lang="en-US" dirty="0"/>
              <a:t>Heigermoser, D., de Soto, B. G., Abbott, E. L. S., &amp; Chua, D. K. H. (2019). BIM-based Last Planner System tool for improving construction project management. </a:t>
            </a:r>
            <a:r>
              <a:rPr lang="en-US" i="1" dirty="0"/>
              <a:t>Automation in Construction</a:t>
            </a:r>
            <a:r>
              <a:rPr lang="en-US" dirty="0"/>
              <a:t>, </a:t>
            </a:r>
            <a:r>
              <a:rPr lang="en-US" i="1" dirty="0"/>
              <a:t>104</a:t>
            </a:r>
            <a:r>
              <a:rPr lang="en-US" dirty="0"/>
              <a:t>, 246-254.</a:t>
            </a:r>
          </a:p>
          <a:p>
            <a:r>
              <a:rPr lang="en-US" dirty="0"/>
              <a:t>Kerzner, H. (2019). </a:t>
            </a:r>
            <a:r>
              <a:rPr lang="en-US" i="1" dirty="0"/>
              <a:t>Using the project management maturity model: strategic planning for project management</a:t>
            </a:r>
            <a:r>
              <a:rPr lang="en-US" dirty="0"/>
              <a:t>. John Wiley &amp; Sons.</a:t>
            </a:r>
          </a:p>
          <a:p>
            <a:r>
              <a:rPr lang="en-US" dirty="0"/>
              <a:t>Petrillo, A., De Felice, F., &amp; Zomparelli, F. (2019). Performance measurement for world-class manufacturing: a model for the Italian automotive industry. </a:t>
            </a:r>
            <a:r>
              <a:rPr lang="en-US" i="1" dirty="0"/>
              <a:t>Total Quality Management &amp; Business Excellence</a:t>
            </a:r>
            <a:r>
              <a:rPr lang="en-US" dirty="0"/>
              <a:t>, </a:t>
            </a:r>
            <a:r>
              <a:rPr lang="en-US" i="1" dirty="0"/>
              <a:t>30</a:t>
            </a:r>
            <a:r>
              <a:rPr lang="en-US" dirty="0"/>
              <a:t>(7-8), 908-935.</a:t>
            </a:r>
          </a:p>
          <a:p>
            <a:pPr>
              <a:lnSpc>
                <a:spcPct val="200000"/>
              </a:lnSpc>
            </a:pPr>
            <a:endParaRPr lang="en-US" sz="2000" dirty="0">
              <a:latin typeface="Times" pitchFamily="18"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1719362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a:t>Project Description</a:t>
            </a:r>
          </a:p>
        </p:txBody>
      </p:sp>
      <p:sp>
        <p:nvSpPr>
          <p:cNvPr id="3" name="Content Placeholder 2"/>
          <p:cNvSpPr>
            <a:spLocks noGrp="1"/>
          </p:cNvSpPr>
          <p:nvPr>
            <p:ph idx="1"/>
          </p:nvPr>
        </p:nvSpPr>
        <p:spPr/>
        <p:txBody>
          <a:bodyPr>
            <a:normAutofit/>
          </a:bodyPr>
          <a:lstStyle/>
          <a:p>
            <a:pPr>
              <a:lnSpc>
                <a:spcPct val="200000"/>
              </a:lnSpc>
              <a:buFont typeface="Wingdings" panose="05000000000000000000" pitchFamily="2" charset="2"/>
              <a:buChar char="ü"/>
            </a:pPr>
            <a:r>
              <a:rPr lang="en-US" dirty="0"/>
              <a:t>The project at hand is on manufacturing a car</a:t>
            </a:r>
          </a:p>
          <a:p>
            <a:pPr>
              <a:lnSpc>
                <a:spcPct val="200000"/>
              </a:lnSpc>
              <a:buFont typeface="Wingdings" panose="05000000000000000000" pitchFamily="2" charset="2"/>
              <a:buChar char="ü"/>
            </a:pPr>
            <a:r>
              <a:rPr lang="en-US" dirty="0"/>
              <a:t>It will follow the a similar process to that followed by the Toyota company </a:t>
            </a:r>
          </a:p>
          <a:p>
            <a:pPr>
              <a:lnSpc>
                <a:spcPct val="200000"/>
              </a:lnSpc>
              <a:buFont typeface="Wingdings" panose="05000000000000000000" pitchFamily="2" charset="2"/>
              <a:buChar char="ü"/>
            </a:pPr>
            <a:r>
              <a:rPr lang="en-US" dirty="0"/>
              <a:t> Also,  all the quality control activities will be done in order to ensure that the final product is of the required quality</a:t>
            </a:r>
          </a:p>
        </p:txBody>
      </p:sp>
    </p:spTree>
    <p:extLst>
      <p:ext uri="{BB962C8B-B14F-4D97-AF65-F5344CB8AC3E}">
        <p14:creationId xmlns:p14="http://schemas.microsoft.com/office/powerpoint/2010/main" val="13215733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a:t>Project Description Cont..</a:t>
            </a:r>
          </a:p>
        </p:txBody>
      </p:sp>
      <p:sp>
        <p:nvSpPr>
          <p:cNvPr id="3" name="Content Placeholder 2"/>
          <p:cNvSpPr>
            <a:spLocks noGrp="1"/>
          </p:cNvSpPr>
          <p:nvPr>
            <p:ph idx="1"/>
          </p:nvPr>
        </p:nvSpPr>
        <p:spPr/>
        <p:txBody>
          <a:bodyPr>
            <a:normAutofit/>
          </a:bodyPr>
          <a:lstStyle/>
          <a:p>
            <a:pPr>
              <a:lnSpc>
                <a:spcPct val="200000"/>
              </a:lnSpc>
              <a:buFont typeface="Wingdings" panose="05000000000000000000" pitchFamily="2" charset="2"/>
              <a:buChar char="ü"/>
            </a:pPr>
            <a:r>
              <a:rPr lang="en-US" dirty="0"/>
              <a:t>The process that will be followed will include the following steps;</a:t>
            </a:r>
          </a:p>
          <a:p>
            <a:pPr lvl="2">
              <a:lnSpc>
                <a:spcPct val="200000"/>
              </a:lnSpc>
              <a:buFont typeface="Wingdings" panose="05000000000000000000" pitchFamily="2" charset="2"/>
              <a:buChar char="v"/>
            </a:pPr>
            <a:r>
              <a:rPr lang="en-US" dirty="0"/>
              <a:t>Gathering the law materials</a:t>
            </a:r>
          </a:p>
          <a:p>
            <a:pPr lvl="2">
              <a:lnSpc>
                <a:spcPct val="200000"/>
              </a:lnSpc>
              <a:buFont typeface="Wingdings" panose="05000000000000000000" pitchFamily="2" charset="2"/>
              <a:buChar char="v"/>
            </a:pPr>
            <a:r>
              <a:rPr lang="en-US" dirty="0"/>
              <a:t>Design &amp; engineering </a:t>
            </a:r>
          </a:p>
          <a:p>
            <a:pPr lvl="2">
              <a:lnSpc>
                <a:spcPct val="200000"/>
              </a:lnSpc>
              <a:buFont typeface="Wingdings" panose="05000000000000000000" pitchFamily="2" charset="2"/>
              <a:buChar char="v"/>
            </a:pPr>
            <a:r>
              <a:rPr lang="en-US" dirty="0"/>
              <a:t>Manufacturing </a:t>
            </a:r>
          </a:p>
          <a:p>
            <a:pPr lvl="2">
              <a:buFont typeface="Wingdings" panose="05000000000000000000" pitchFamily="2" charset="2"/>
              <a:buChar char="v"/>
            </a:pPr>
            <a:r>
              <a:rPr lang="en-GB" dirty="0"/>
              <a:t>Testing  and quality assurance  </a:t>
            </a:r>
          </a:p>
          <a:p>
            <a:pPr lvl="2">
              <a:buFont typeface="Wingdings" panose="05000000000000000000" pitchFamily="2" charset="2"/>
              <a:buChar char="v"/>
            </a:pPr>
            <a:r>
              <a:rPr lang="en-GB" dirty="0"/>
              <a:t>Launch </a:t>
            </a:r>
          </a:p>
          <a:p>
            <a:pPr marL="0" indent="0">
              <a:buNone/>
            </a:pPr>
            <a:endParaRPr lang="en-US" dirty="0"/>
          </a:p>
          <a:p>
            <a:pPr>
              <a:lnSpc>
                <a:spcPct val="200000"/>
              </a:lnSpc>
              <a:buFont typeface="Wingdings" panose="05000000000000000000" pitchFamily="2" charset="2"/>
              <a:buChar char="ü"/>
            </a:pPr>
            <a:endParaRPr lang="en-US" dirty="0"/>
          </a:p>
          <a:p>
            <a:pPr>
              <a:lnSpc>
                <a:spcPct val="200000"/>
              </a:lnSpc>
              <a:buFont typeface="Wingdings" panose="05000000000000000000" pitchFamily="2" charset="2"/>
              <a:buChar char="ü"/>
            </a:pPr>
            <a:endParaRPr lang="en-US" dirty="0"/>
          </a:p>
        </p:txBody>
      </p:sp>
    </p:spTree>
    <p:extLst>
      <p:ext uri="{BB962C8B-B14F-4D97-AF65-F5344CB8AC3E}">
        <p14:creationId xmlns:p14="http://schemas.microsoft.com/office/powerpoint/2010/main" val="39821214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7768"/>
            <a:ext cx="8229600" cy="1143000"/>
          </a:xfrm>
        </p:spPr>
        <p:txBody>
          <a:bodyPr>
            <a:normAutofit/>
          </a:bodyPr>
          <a:lstStyle/>
          <a:p>
            <a:pPr algn="ctr"/>
            <a:r>
              <a:rPr lang="en-US" b="1" dirty="0"/>
              <a:t>Project Management Charts</a:t>
            </a:r>
          </a:p>
        </p:txBody>
      </p:sp>
      <p:sp>
        <p:nvSpPr>
          <p:cNvPr id="5" name="Content Placeholder 4"/>
          <p:cNvSpPr>
            <a:spLocks noGrp="1"/>
          </p:cNvSpPr>
          <p:nvPr>
            <p:ph idx="1"/>
          </p:nvPr>
        </p:nvSpPr>
        <p:spPr/>
        <p:txBody>
          <a:bodyPr/>
          <a:lstStyle/>
          <a:p>
            <a:endParaRPr lang="en-US"/>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224" y="1916832"/>
            <a:ext cx="8200232" cy="41688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691799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0"/>
            <a:ext cx="8229600" cy="1143000"/>
          </a:xfrm>
        </p:spPr>
        <p:txBody>
          <a:bodyPr>
            <a:normAutofit fontScale="90000"/>
          </a:bodyPr>
          <a:lstStyle/>
          <a:p>
            <a:pPr algn="ctr"/>
            <a:r>
              <a:rPr lang="en-GB" b="1" dirty="0"/>
              <a:t>Improved Process Flow Chart from Week 1</a:t>
            </a:r>
            <a:endParaRPr lang="en-US"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520" y="1484784"/>
            <a:ext cx="8712967" cy="5256584"/>
          </a:xfrm>
        </p:spPr>
      </p:pic>
    </p:spTree>
    <p:extLst>
      <p:ext uri="{BB962C8B-B14F-4D97-AF65-F5344CB8AC3E}">
        <p14:creationId xmlns:p14="http://schemas.microsoft.com/office/powerpoint/2010/main" val="13163708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a:t>Meeting cadence/rhythm and timing</a:t>
            </a:r>
          </a:p>
        </p:txBody>
      </p:sp>
      <p:sp>
        <p:nvSpPr>
          <p:cNvPr id="3" name="Content Placeholder 2"/>
          <p:cNvSpPr>
            <a:spLocks noGrp="1"/>
          </p:cNvSpPr>
          <p:nvPr>
            <p:ph idx="1"/>
          </p:nvPr>
        </p:nvSpPr>
        <p:spPr>
          <a:xfrm>
            <a:off x="457200" y="1935480"/>
            <a:ext cx="8229600" cy="4517856"/>
          </a:xfrm>
        </p:spPr>
        <p:txBody>
          <a:bodyPr>
            <a:normAutofit/>
          </a:bodyPr>
          <a:lstStyle/>
          <a:p>
            <a:pPr>
              <a:lnSpc>
                <a:spcPct val="150000"/>
              </a:lnSpc>
              <a:buFont typeface="Wingdings" panose="05000000000000000000" pitchFamily="2" charset="2"/>
              <a:buChar char="Ø"/>
            </a:pPr>
            <a:r>
              <a:rPr lang="en-GB" dirty="0"/>
              <a:t>A meeting cadence refers to a pattern of regular team meetings </a:t>
            </a:r>
          </a:p>
          <a:p>
            <a:pPr>
              <a:lnSpc>
                <a:spcPct val="150000"/>
              </a:lnSpc>
              <a:buFont typeface="Wingdings" panose="05000000000000000000" pitchFamily="2" charset="2"/>
              <a:buChar char="Ø"/>
            </a:pPr>
            <a:r>
              <a:rPr lang="en-GB" dirty="0"/>
              <a:t>It should be noted that short, frequent meetings increases a team's work momentum. </a:t>
            </a:r>
          </a:p>
          <a:p>
            <a:pPr>
              <a:lnSpc>
                <a:spcPct val="150000"/>
              </a:lnSpc>
              <a:buFont typeface="Wingdings" panose="05000000000000000000" pitchFamily="2" charset="2"/>
              <a:buChar char="Ø"/>
            </a:pPr>
            <a:r>
              <a:rPr lang="en-GB" dirty="0"/>
              <a:t>Also, groups that offer oversight, such as boards as well as committees, hold lengthier meetings less.</a:t>
            </a:r>
            <a:br>
              <a:rPr lang="en-GB" dirty="0"/>
            </a:br>
            <a:r>
              <a:rPr lang="en-GB" dirty="0"/>
              <a:t>frequently</a:t>
            </a:r>
            <a:endParaRPr lang="en-US" dirty="0"/>
          </a:p>
        </p:txBody>
      </p:sp>
    </p:spTree>
    <p:extLst>
      <p:ext uri="{BB962C8B-B14F-4D97-AF65-F5344CB8AC3E}">
        <p14:creationId xmlns:p14="http://schemas.microsoft.com/office/powerpoint/2010/main" val="9883004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a:t>Meeting cadence/rhythm and timing Cont..</a:t>
            </a:r>
          </a:p>
        </p:txBody>
      </p:sp>
      <p:sp>
        <p:nvSpPr>
          <p:cNvPr id="3" name="Content Placeholder 2"/>
          <p:cNvSpPr>
            <a:spLocks noGrp="1"/>
          </p:cNvSpPr>
          <p:nvPr>
            <p:ph idx="1"/>
          </p:nvPr>
        </p:nvSpPr>
        <p:spPr>
          <a:xfrm>
            <a:off x="457200" y="1935480"/>
            <a:ext cx="8435280" cy="4517856"/>
          </a:xfrm>
        </p:spPr>
        <p:txBody>
          <a:bodyPr>
            <a:normAutofit/>
          </a:bodyPr>
          <a:lstStyle/>
          <a:p>
            <a:pPr>
              <a:lnSpc>
                <a:spcPct val="150000"/>
              </a:lnSpc>
              <a:buFont typeface="Wingdings" panose="05000000000000000000" pitchFamily="2" charset="2"/>
              <a:buChar char="ü"/>
            </a:pPr>
            <a:r>
              <a:rPr lang="en-US" dirty="0"/>
              <a:t>These features will characterize the meetings;</a:t>
            </a:r>
          </a:p>
          <a:p>
            <a:pPr>
              <a:lnSpc>
                <a:spcPct val="150000"/>
              </a:lnSpc>
              <a:buFont typeface="Wingdings" panose="05000000000000000000" pitchFamily="2" charset="2"/>
              <a:buChar char="ü"/>
            </a:pPr>
            <a:r>
              <a:rPr lang="en-GB" dirty="0"/>
              <a:t>They will be well organized </a:t>
            </a:r>
          </a:p>
          <a:p>
            <a:pPr>
              <a:lnSpc>
                <a:spcPct val="150000"/>
              </a:lnSpc>
              <a:buFont typeface="Wingdings" panose="05000000000000000000" pitchFamily="2" charset="2"/>
              <a:buChar char="ü"/>
            </a:pPr>
            <a:r>
              <a:rPr lang="en-GB" dirty="0"/>
              <a:t>An agenda will always be provided</a:t>
            </a:r>
          </a:p>
          <a:p>
            <a:pPr>
              <a:lnSpc>
                <a:spcPct val="150000"/>
              </a:lnSpc>
              <a:buFont typeface="Wingdings" panose="05000000000000000000" pitchFamily="2" charset="2"/>
              <a:buChar char="ü"/>
            </a:pPr>
            <a:r>
              <a:rPr lang="en-GB" dirty="0"/>
              <a:t>Having an agenda  that is printed out for your </a:t>
            </a:r>
            <a:r>
              <a:rPr lang="en-GB" b="1" dirty="0"/>
              <a:t>meeting</a:t>
            </a:r>
            <a:r>
              <a:rPr lang="en-GB" dirty="0"/>
              <a:t> is helpful in two ways.</a:t>
            </a:r>
          </a:p>
          <a:p>
            <a:pPr>
              <a:lnSpc>
                <a:spcPct val="150000"/>
              </a:lnSpc>
              <a:buFont typeface="Wingdings" panose="05000000000000000000" pitchFamily="2" charset="2"/>
              <a:buChar char="ü"/>
            </a:pPr>
            <a:r>
              <a:rPr lang="en-US" dirty="0"/>
              <a:t>Having an agenda is important for the meetings because it will help the leaders to keep the discussion on the topic of discussion. </a:t>
            </a:r>
            <a:endParaRPr lang="en-GB" dirty="0"/>
          </a:p>
          <a:p>
            <a:pPr>
              <a:lnSpc>
                <a:spcPct val="150000"/>
              </a:lnSpc>
              <a:buFont typeface="Wingdings" panose="05000000000000000000" pitchFamily="2" charset="2"/>
              <a:buChar char="ü"/>
            </a:pPr>
            <a:endParaRPr lang="en-GB" dirty="0"/>
          </a:p>
          <a:p>
            <a:pPr>
              <a:lnSpc>
                <a:spcPct val="150000"/>
              </a:lnSpc>
              <a:buFont typeface="Wingdings" panose="05000000000000000000" pitchFamily="2" charset="2"/>
              <a:buChar char="Ø"/>
            </a:pPr>
            <a:endParaRPr lang="en-US" dirty="0"/>
          </a:p>
        </p:txBody>
      </p:sp>
    </p:spTree>
    <p:extLst>
      <p:ext uri="{BB962C8B-B14F-4D97-AF65-F5344CB8AC3E}">
        <p14:creationId xmlns:p14="http://schemas.microsoft.com/office/powerpoint/2010/main" val="20281247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2448"/>
            <a:ext cx="8229600" cy="1143000"/>
          </a:xfrm>
        </p:spPr>
        <p:txBody>
          <a:bodyPr>
            <a:normAutofit fontScale="90000"/>
          </a:bodyPr>
          <a:lstStyle/>
          <a:p>
            <a:pPr algn="ctr"/>
            <a:r>
              <a:rPr lang="en-GB" b="1" dirty="0"/>
              <a:t>Metrics to measure the project’s success</a:t>
            </a:r>
            <a:endParaRPr lang="en-US" b="1" dirty="0"/>
          </a:p>
        </p:txBody>
      </p:sp>
      <p:sp>
        <p:nvSpPr>
          <p:cNvPr id="3" name="Content Placeholder 2"/>
          <p:cNvSpPr>
            <a:spLocks noGrp="1"/>
          </p:cNvSpPr>
          <p:nvPr>
            <p:ph idx="1"/>
          </p:nvPr>
        </p:nvSpPr>
        <p:spPr>
          <a:xfrm>
            <a:off x="251520" y="1340768"/>
            <a:ext cx="8640960" cy="5328592"/>
          </a:xfrm>
        </p:spPr>
        <p:txBody>
          <a:bodyPr>
            <a:normAutofit/>
          </a:bodyPr>
          <a:lstStyle/>
          <a:p>
            <a:pPr marL="0" indent="0" algn="ctr">
              <a:lnSpc>
                <a:spcPct val="200000"/>
              </a:lnSpc>
              <a:buNone/>
            </a:pPr>
            <a:r>
              <a:rPr lang="en-GB" b="1" dirty="0"/>
              <a:t>Customer Satisfaction Score</a:t>
            </a:r>
          </a:p>
          <a:p>
            <a:pPr>
              <a:lnSpc>
                <a:spcPct val="200000"/>
              </a:lnSpc>
              <a:buFont typeface="Wingdings" panose="05000000000000000000" pitchFamily="2" charset="2"/>
              <a:buChar char="ü"/>
            </a:pPr>
            <a:r>
              <a:rPr lang="en-GB" dirty="0"/>
              <a:t>A customer satisfaction score is important since it will help in providing a measure of quality for the car manufactured.</a:t>
            </a:r>
          </a:p>
          <a:p>
            <a:pPr>
              <a:lnSpc>
                <a:spcPct val="200000"/>
              </a:lnSpc>
              <a:buFont typeface="Wingdings" panose="05000000000000000000" pitchFamily="2" charset="2"/>
              <a:buChar char="ü"/>
            </a:pPr>
            <a:r>
              <a:rPr lang="en-GB" dirty="0"/>
              <a:t>This metric will be guided by customer survey data. </a:t>
            </a:r>
          </a:p>
          <a:p>
            <a:pPr>
              <a:lnSpc>
                <a:spcPct val="200000"/>
              </a:lnSpc>
              <a:buFont typeface="Wingdings" panose="05000000000000000000" pitchFamily="2" charset="2"/>
              <a:buChar char="ü"/>
            </a:pPr>
            <a:r>
              <a:rPr lang="en-GB" dirty="0"/>
              <a:t>The score will be determined by whether the car is able to do what it was meant to do as well as satisfy real customer needs. </a:t>
            </a:r>
          </a:p>
          <a:p>
            <a:pPr>
              <a:lnSpc>
                <a:spcPct val="200000"/>
              </a:lnSpc>
              <a:buFont typeface="Wingdings" panose="05000000000000000000" pitchFamily="2" charset="2"/>
              <a:buChar char="Ø"/>
            </a:pPr>
            <a:endParaRPr lang="en-US" dirty="0"/>
          </a:p>
        </p:txBody>
      </p:sp>
    </p:spTree>
    <p:extLst>
      <p:ext uri="{BB962C8B-B14F-4D97-AF65-F5344CB8AC3E}">
        <p14:creationId xmlns:p14="http://schemas.microsoft.com/office/powerpoint/2010/main" val="21240044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2448"/>
            <a:ext cx="8229600" cy="1143000"/>
          </a:xfrm>
        </p:spPr>
        <p:txBody>
          <a:bodyPr>
            <a:normAutofit fontScale="90000"/>
          </a:bodyPr>
          <a:lstStyle/>
          <a:p>
            <a:pPr algn="ctr"/>
            <a:r>
              <a:rPr lang="en-GB" b="1" dirty="0"/>
              <a:t>Metrics to measure the project’s success Cont..</a:t>
            </a:r>
            <a:endParaRPr lang="en-US" b="1" dirty="0"/>
          </a:p>
        </p:txBody>
      </p:sp>
      <p:sp>
        <p:nvSpPr>
          <p:cNvPr id="3" name="Content Placeholder 2"/>
          <p:cNvSpPr>
            <a:spLocks noGrp="1"/>
          </p:cNvSpPr>
          <p:nvPr>
            <p:ph idx="1"/>
          </p:nvPr>
        </p:nvSpPr>
        <p:spPr>
          <a:xfrm>
            <a:off x="251520" y="1340768"/>
            <a:ext cx="8640960" cy="5328592"/>
          </a:xfrm>
        </p:spPr>
        <p:txBody>
          <a:bodyPr>
            <a:normAutofit/>
          </a:bodyPr>
          <a:lstStyle/>
          <a:p>
            <a:pPr marL="0" lvl="0" indent="0" algn="ctr">
              <a:lnSpc>
                <a:spcPct val="150000"/>
              </a:lnSpc>
              <a:buNone/>
            </a:pPr>
            <a:r>
              <a:rPr lang="en-GB" b="1" dirty="0"/>
              <a:t>Return on Investment (ROI)</a:t>
            </a:r>
          </a:p>
          <a:p>
            <a:pPr>
              <a:lnSpc>
                <a:spcPct val="150000"/>
              </a:lnSpc>
              <a:buFont typeface="Wingdings" panose="05000000000000000000" pitchFamily="2" charset="2"/>
              <a:buChar char="ü"/>
            </a:pPr>
            <a:r>
              <a:rPr lang="en-GB" dirty="0"/>
              <a:t> </a:t>
            </a:r>
            <a:r>
              <a:rPr lang="en-GB" dirty="0" err="1"/>
              <a:t>RoI</a:t>
            </a:r>
            <a:r>
              <a:rPr lang="en-GB" dirty="0"/>
              <a:t> will look at the dollar amount that is earned for the amount of money that is invested into the car production project.</a:t>
            </a:r>
          </a:p>
          <a:p>
            <a:pPr>
              <a:lnSpc>
                <a:spcPct val="150000"/>
              </a:lnSpc>
              <a:buFont typeface="Wingdings" panose="05000000000000000000" pitchFamily="2" charset="2"/>
              <a:buChar char="ü"/>
            </a:pPr>
            <a:r>
              <a:rPr lang="en-GB" dirty="0"/>
              <a:t>Rather than looking at the overall profit, the </a:t>
            </a:r>
            <a:r>
              <a:rPr lang="en-GB" dirty="0" err="1"/>
              <a:t>RoI</a:t>
            </a:r>
            <a:r>
              <a:rPr lang="en-GB" dirty="0"/>
              <a:t> will look at the specific benefit earned from the project divided by the cost used for the production of the car.</a:t>
            </a:r>
          </a:p>
          <a:p>
            <a:pPr>
              <a:lnSpc>
                <a:spcPct val="150000"/>
              </a:lnSpc>
              <a:buFont typeface="Wingdings" panose="05000000000000000000" pitchFamily="2" charset="2"/>
              <a:buChar char="ü"/>
            </a:pPr>
            <a:r>
              <a:rPr lang="en-GB" dirty="0"/>
              <a:t>The formula that will be used for finding the </a:t>
            </a:r>
            <a:r>
              <a:rPr lang="en-GB" dirty="0" err="1"/>
              <a:t>RoI</a:t>
            </a:r>
            <a:r>
              <a:rPr lang="en-GB" dirty="0"/>
              <a:t> is as follows;  </a:t>
            </a:r>
          </a:p>
          <a:p>
            <a:pPr>
              <a:lnSpc>
                <a:spcPct val="150000"/>
              </a:lnSpc>
              <a:buFont typeface="Wingdings" panose="05000000000000000000" pitchFamily="2" charset="2"/>
              <a:buChar char="ü"/>
            </a:pPr>
            <a:r>
              <a:rPr lang="en-GB" dirty="0"/>
              <a:t>ROI = (Net Benefits/Costs) x 100</a:t>
            </a:r>
          </a:p>
          <a:p>
            <a:pPr>
              <a:lnSpc>
                <a:spcPct val="200000"/>
              </a:lnSpc>
              <a:buFont typeface="Wingdings" panose="05000000000000000000" pitchFamily="2" charset="2"/>
              <a:buChar char="Ø"/>
            </a:pPr>
            <a:endParaRPr lang="en-US" dirty="0"/>
          </a:p>
        </p:txBody>
      </p:sp>
    </p:spTree>
    <p:extLst>
      <p:ext uri="{BB962C8B-B14F-4D97-AF65-F5344CB8AC3E}">
        <p14:creationId xmlns:p14="http://schemas.microsoft.com/office/powerpoint/2010/main" val="321227390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xmlns=""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292</TotalTime>
  <Words>1220</Words>
  <Application>Microsoft Office PowerPoint</Application>
  <PresentationFormat>On-screen Show (4:3)</PresentationFormat>
  <Paragraphs>76</Paragraphs>
  <Slides>13</Slides>
  <Notes>11</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Ion</vt:lpstr>
      <vt:lpstr>Application of  Project Management Tools to Car Manufacturing Project</vt:lpstr>
      <vt:lpstr>Project Description</vt:lpstr>
      <vt:lpstr>Project Description Cont..</vt:lpstr>
      <vt:lpstr>Project Management Charts</vt:lpstr>
      <vt:lpstr>Improved Process Flow Chart from Week 1</vt:lpstr>
      <vt:lpstr>Meeting cadence/rhythm and timing</vt:lpstr>
      <vt:lpstr>Meeting cadence/rhythm and timing Cont..</vt:lpstr>
      <vt:lpstr>Metrics to measure the project’s success</vt:lpstr>
      <vt:lpstr>Metrics to measure the project’s success Cont..</vt:lpstr>
      <vt:lpstr>Metrics to measure the project’s success Cont..</vt:lpstr>
      <vt:lpstr>Financial and budgetary considerations</vt:lpstr>
      <vt:lpstr>Description of the project reporting structure</vt:lpstr>
      <vt:lpstr>References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VINNY</cp:lastModifiedBy>
  <cp:revision>133</cp:revision>
  <dcterms:created xsi:type="dcterms:W3CDTF">2021-05-05T07:43:01Z</dcterms:created>
  <dcterms:modified xsi:type="dcterms:W3CDTF">2021-08-30T21:36:28Z</dcterms:modified>
</cp:coreProperties>
</file>